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n-should-I-use-tf-float32-vs-tf-float64-in-TensorFlow" TargetMode="External"/><Relationship Id="rId3" Type="http://schemas.openxmlformats.org/officeDocument/2006/relationships/hyperlink" Target="https://www.quora.com/When-should-I-use-tf-float32-vs-tf-float64-in-TensorFlow" TargetMode="External"/><Relationship Id="rId4" Type="http://schemas.openxmlformats.org/officeDocument/2006/relationships/hyperlink" Target="https://www.quora.com/When-should-I-use-tf-float32-vs-tf-float64-in-TensorFlow" TargetMode="External"/><Relationship Id="rId5" Type="http://schemas.openxmlformats.org/officeDocument/2006/relationships/hyperlink" Target="https://www.quora.com/When-should-I-use-tf-float32-vs-tf-float64-in-TensorFlow"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d115b0ec5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1" name="Google Shape;121;g1d115b0ec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1d115b0ec5_0_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0" name="Google Shape;190;g1d115b0ec5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1d115b0ec5_0_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endParaRPr/>
          </a:p>
        </p:txBody>
      </p:sp>
      <p:sp>
        <p:nvSpPr>
          <p:cNvPr id="198" name="Google Shape;198;g1d115b0ec5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1d115b0ec5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d115b0ec5_0_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1d115b0ec5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d115b0ec5_0_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d115b0ec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d115b0ec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d115b0ec5_0_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6" name="Google Shape;226;g1d115b0ec5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d115b0ec5_0_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34" name="Google Shape;234;g1d115b0ec5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1d115b0ec5_0_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d115b0ec5_0_2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d115b0ec5_0_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333333"/>
                </a:solidFill>
                <a:highlight>
                  <a:srgbClr val="FFFFFF"/>
                </a:highlight>
              </a:rPr>
              <a:t>TODO: Kabjin Kwon 13 페이지 그림과 동일한 이유로 코드와 일치하는 그림으로 수정 필요</a:t>
            </a:r>
            <a:endParaRPr/>
          </a:p>
        </p:txBody>
      </p:sp>
      <p:sp>
        <p:nvSpPr>
          <p:cNvPr id="258" name="Google Shape;258;g1d115b0ec5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1d115b0ec5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d115b0ec5_0_8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endParaRPr sz="1000">
              <a:solidFill>
                <a:srgbClr val="333333"/>
              </a:solidFill>
              <a:highlight>
                <a:srgbClr val="FFFFFF"/>
              </a:highlight>
            </a:endParaRPr>
          </a:p>
          <a:p>
            <a:pPr indent="0" lvl="0" marL="0">
              <a:spcBef>
                <a:spcPts val="0"/>
              </a:spcBef>
              <a:spcAft>
                <a:spcPts val="0"/>
              </a:spcAft>
              <a:buNone/>
            </a:pPr>
            <a:r>
              <a:rPr lang="en" sz="1000">
                <a:solidFill>
                  <a:srgbClr val="333333"/>
                </a:solidFill>
                <a:highlight>
                  <a:srgbClr val="FFFFFF"/>
                </a:highlight>
              </a:rPr>
              <a:t>도와줍니다.”</a:t>
            </a:r>
            <a:endParaRPr sz="1000">
              <a:solidFill>
                <a:srgbClr val="333333"/>
              </a:solidFill>
              <a:highlight>
                <a:srgbClr val="FFFFFF"/>
              </a:highlight>
            </a:endParaRPr>
          </a:p>
          <a:p>
            <a:pPr indent="0" lvl="0" marL="0">
              <a:spcBef>
                <a:spcPts val="0"/>
              </a:spcBef>
              <a:spcAft>
                <a:spcPts val="0"/>
              </a:spcAft>
              <a:buNone/>
            </a:pPr>
            <a:r>
              <a:t/>
            </a:r>
            <a:endParaRPr sz="1000">
              <a:solidFill>
                <a:srgbClr val="333333"/>
              </a:solidFill>
              <a:highlight>
                <a:srgbClr val="FFFFFF"/>
              </a:highlight>
            </a:endParaRPr>
          </a:p>
          <a:p>
            <a:pPr indent="0" lvl="0" marL="0">
              <a:spcBef>
                <a:spcPts val="0"/>
              </a:spcBef>
              <a:spcAft>
                <a:spcPts val="0"/>
              </a:spcAft>
              <a:buNone/>
            </a:pPr>
            <a:r>
              <a:rPr lang="en" sz="1000">
                <a:solidFill>
                  <a:srgbClr val="333333"/>
                </a:solidFill>
                <a:highlight>
                  <a:srgbClr val="FFFFFF"/>
                </a:highlight>
              </a:rPr>
              <a:t>“feed_dict={값}</a:t>
            </a:r>
            <a:endParaRPr sz="1000">
              <a:solidFill>
                <a:srgbClr val="333333"/>
              </a:solidFill>
              <a:highlight>
                <a:srgbClr val="FFFFFF"/>
              </a:highlight>
            </a:endParaRPr>
          </a:p>
          <a:p>
            <a:pPr indent="0" lvl="0" marL="0">
              <a:spcBef>
                <a:spcPts val="0"/>
              </a:spcBef>
              <a:spcAft>
                <a:spcPts val="0"/>
              </a:spcAft>
              <a:buClr>
                <a:schemeClr val="dk1"/>
              </a:buClr>
              <a:buSzPts val="1100"/>
              <a:buFont typeface="Arial"/>
              <a:buNone/>
            </a:pPr>
            <a:r>
              <a:rPr lang="en" sz="1000">
                <a:solidFill>
                  <a:srgbClr val="333333"/>
                </a:solidFill>
                <a:highlight>
                  <a:srgbClr val="FFFFFF"/>
                </a:highlight>
              </a:rPr>
              <a:t>이 문법은 run function에서 argument로 받는 특정 이름을 지칭하는 것입니다.</a:t>
            </a:r>
            <a:endParaRPr sz="1000">
              <a:solidFill>
                <a:srgbClr val="333333"/>
              </a:solidFill>
              <a:highlight>
                <a:srgbClr val="FFFFFF"/>
              </a:highlight>
            </a:endParaRPr>
          </a:p>
          <a:p>
            <a:pPr indent="0" lvl="0" marL="0">
              <a:spcBef>
                <a:spcPts val="0"/>
              </a:spcBef>
              <a:spcAft>
                <a:spcPts val="0"/>
              </a:spcAft>
              <a:buClr>
                <a:schemeClr val="dk1"/>
              </a:buClr>
              <a:buSzPts val="1100"/>
              <a:buFont typeface="Arial"/>
              <a:buNone/>
            </a:pPr>
            <a:r>
              <a:rPr lang="en"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endParaRPr sz="1000">
              <a:solidFill>
                <a:srgbClr val="333333"/>
              </a:solidFill>
              <a:highlight>
                <a:srgbClr val="FFFFFF"/>
              </a:highlight>
            </a:endParaRPr>
          </a:p>
          <a:p>
            <a:pPr indent="0" lvl="0" marL="0">
              <a:spcBef>
                <a:spcPts val="0"/>
              </a:spcBef>
              <a:spcAft>
                <a:spcPts val="0"/>
              </a:spcAft>
              <a:buNone/>
            </a:pPr>
            <a:r>
              <a:rPr lang="en" sz="1000">
                <a:solidFill>
                  <a:srgbClr val="333333"/>
                </a:solidFill>
                <a:highlight>
                  <a:srgbClr val="FFFFFF"/>
                </a:highlight>
              </a:rPr>
              <a:t>텐서플로우 1.0 기준으로 Session.run 에는 4개의 arguments가 있는데, 그 중 하나인 feed_dict를 특정해서 파라미터를 전달할 수 있습니다.”</a:t>
            </a:r>
            <a:endParaRPr sz="1000">
              <a:solidFill>
                <a:srgbClr val="333333"/>
              </a:solidFill>
              <a:highlight>
                <a:srgbClr val="FFFFFF"/>
              </a:highlight>
            </a:endParaRPr>
          </a:p>
          <a:p>
            <a:pPr indent="0" lvl="0" marL="0" rtl="0">
              <a:spcBef>
                <a:spcPts val="0"/>
              </a:spcBef>
              <a:spcAft>
                <a:spcPts val="0"/>
              </a:spcAft>
              <a:buNone/>
            </a:pPr>
            <a:r>
              <a:t/>
            </a:r>
            <a:endParaRPr sz="1000">
              <a:solidFill>
                <a:srgbClr val="33333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1b322eb506_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b322eb506_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1d115b0ec5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d115b0ec5_0_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1d115b0ec5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d115b0ec5_0_10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endParaRPr sz="1000">
              <a:solidFill>
                <a:srgbClr val="333333"/>
              </a:solidFill>
              <a:highlight>
                <a:srgbClr val="FFFFFF"/>
              </a:highlight>
            </a:endParaRPr>
          </a:p>
          <a:p>
            <a:pPr indent="0" lvl="0" marL="0">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0" rtl="0">
              <a:spcBef>
                <a:spcPts val="0"/>
              </a:spcBef>
              <a:spcAft>
                <a:spcPts val="0"/>
              </a:spcAft>
              <a:buNone/>
            </a:pPr>
            <a:r>
              <a:rPr lang="en" sz="1000">
                <a:solidFill>
                  <a:srgbClr val="333333"/>
                </a:solidFill>
                <a:highlight>
                  <a:srgbClr val="FFFFFF"/>
                </a:highlight>
              </a:rPr>
              <a:t>t = tf.Constant([1., 2., 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1d115b0ec5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d115b0ec5_0_1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1d115b0ec5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d115b0ec5_0_1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1d115b0ec5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d115b0ec5_0_1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https://www.quora.com/When-should-I-use-tf-float32-vs-tf-float64-in-TensorFlow</a:t>
            </a:r>
            <a:endParaRPr/>
          </a:p>
          <a:p>
            <a:pPr indent="0" lvl="0" marL="0">
              <a:spcBef>
                <a:spcPts val="0"/>
              </a:spcBef>
              <a:spcAft>
                <a:spcPts val="0"/>
              </a:spcAft>
              <a:buNone/>
            </a:pPr>
            <a:r>
              <a:rPr lang="en"/>
              <a:t> </a:t>
            </a:r>
            <a:endParaRPr/>
          </a:p>
          <a:p>
            <a:pPr indent="0" lvl="0" marL="0" rtl="0">
              <a:lnSpc>
                <a:spcPct val="115000"/>
              </a:lnSpc>
              <a:spcBef>
                <a:spcPts val="0"/>
              </a:spcBef>
              <a:spcAft>
                <a:spcPts val="0"/>
              </a:spcAft>
              <a:buClr>
                <a:schemeClr val="dk1"/>
              </a:buClr>
              <a:buSzPts val="1100"/>
              <a:buFont typeface="Arial"/>
              <a:buNone/>
            </a:pPr>
            <a:r>
              <a:rPr lang="en" sz="1000" u="sng">
                <a:solidFill>
                  <a:srgbClr val="6611CC"/>
                </a:solidFill>
                <a:highlight>
                  <a:srgbClr val="F5F5F5"/>
                </a:highlight>
                <a:hlinkClick r:id="rId3"/>
              </a:rPr>
              <a:t>https://www.quora.com/When-should-I-use-tf-float32-vs-tf-float64-in-TensorFlow</a:t>
            </a:r>
            <a:endParaRPr sz="1000" u="sng">
              <a:solidFill>
                <a:srgbClr val="6611CC"/>
              </a:solidFill>
              <a:highlight>
                <a:srgbClr val="F5F5F5"/>
              </a:highlight>
              <a:hlinkClick r:id="rId4"/>
            </a:endParaRPr>
          </a:p>
          <a:p>
            <a:pPr indent="0" lvl="0" marL="0" rtl="0">
              <a:lnSpc>
                <a:spcPct val="115000"/>
              </a:lnSpc>
              <a:spcBef>
                <a:spcPts val="0"/>
              </a:spcBef>
              <a:spcAft>
                <a:spcPts val="0"/>
              </a:spcAft>
              <a:buClr>
                <a:schemeClr val="dk1"/>
              </a:buClr>
              <a:buSzPts val="1100"/>
              <a:buFont typeface="Arial"/>
              <a:buNone/>
            </a:pPr>
            <a:r>
              <a:t/>
            </a:r>
            <a:endParaRPr sz="1000" u="sng">
              <a:solidFill>
                <a:srgbClr val="6611CC"/>
              </a:solidFill>
              <a:highlight>
                <a:srgbClr val="F5F5F5"/>
              </a:highlight>
              <a:hlinkClick r:id="rId5"/>
            </a:endParaRPr>
          </a:p>
          <a:p>
            <a:pPr indent="0" lvl="0" marL="0"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아 여기에 설명이 잘 되어있네요</a:t>
            </a:r>
            <a:endParaRPr sz="1000">
              <a:solidFill>
                <a:srgbClr val="333333"/>
              </a:solidFill>
              <a:highlight>
                <a:srgbClr val="F5F5F5"/>
              </a:highlight>
            </a:endParaRPr>
          </a:p>
          <a:p>
            <a:pPr indent="0" lvl="0" marL="0"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큰 정확도의 차이는 없지만</a:t>
            </a:r>
            <a:endParaRPr sz="1000">
              <a:solidFill>
                <a:srgbClr val="333333"/>
              </a:solidFill>
              <a:highlight>
                <a:srgbClr val="F5F5F5"/>
              </a:highlight>
            </a:endParaRPr>
          </a:p>
          <a:p>
            <a:pPr indent="0" lvl="0" marL="0"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딥러닝을 할때, 많은 용량의 데이터를 사용하고 GPU메모리상 문제도 있어서 tf.float32를 주로 쓴다네요!1</a:t>
            </a:r>
            <a:endParaRPr sz="1000">
              <a:solidFill>
                <a:srgbClr val="333333"/>
              </a:solidFill>
              <a:highlight>
                <a:srgbClr val="F5F5F5"/>
              </a:highlight>
            </a:endParaRPr>
          </a:p>
          <a:p>
            <a:pPr indent="0" lvl="0" marL="0"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속도면이나 메모리면에서 더 좋다고 ..</a:t>
            </a:r>
            <a:endParaRPr sz="1000">
              <a:solidFill>
                <a:srgbClr val="333333"/>
              </a:solidFill>
              <a:highlight>
                <a:srgbClr val="F5F5F5"/>
              </a:highlight>
            </a:endParaRPr>
          </a:p>
          <a:p>
            <a:pPr indent="0" lvl="0" marL="0" rtl="0">
              <a:spcBef>
                <a:spcPts val="0"/>
              </a:spcBef>
              <a:spcAft>
                <a:spcPts val="0"/>
              </a:spcAft>
              <a:buNone/>
            </a:pPr>
            <a:r>
              <a:rPr lang="en" sz="1000">
                <a:solidFill>
                  <a:srgbClr val="333333"/>
                </a:solidFill>
                <a:highlight>
                  <a:srgbClr val="F5F5F5"/>
                </a:highlight>
              </a:rPr>
              <a:t>물론 정확도는 tf.float64가 더 좋지만 큰 차이는 없다하네요</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1d115b0ec5_0_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d115b0ec5_0_2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1d115b0ec5_0_1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39" name="Google Shape;339;g1d115b0ec5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d115b0ec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115b0ec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Numbers for later slides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1d115b0ec5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d115b0ec5_0_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b322eb506_128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8" name="Google Shape;138;g1b322eb506_128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1d115b0ec5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d115b0ec5_0_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2cfdfae7f_5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cfdfae7f_5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2cfdfae7f_56_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1" name="Google Shape;161;g22cfdfae7f_56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2cfdfae7f_56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2cfdfae7f_56_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1d115b0ec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d115b0ec5_0_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1d115b0ec5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d115b0ec5_0_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6" name="Google Shape;56;p14"/>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7" name="Google Shape;57;p14"/>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58" name="Shape 58"/>
        <p:cNvGrpSpPr/>
        <p:nvPr/>
      </p:nvGrpSpPr>
      <p:grpSpPr>
        <a:xfrm>
          <a:off x="0" y="0"/>
          <a:ext cx="0" cy="0"/>
          <a:chOff x="0" y="0"/>
          <a:chExt cx="0" cy="0"/>
        </a:xfrm>
      </p:grpSpPr>
      <p:sp>
        <p:nvSpPr>
          <p:cNvPr id="59" name="Google Shape;59;p15"/>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0" name="Google Shape;60;p15"/>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1" name="Google Shape;61;p15"/>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2">
    <p:spTree>
      <p:nvGrpSpPr>
        <p:cNvPr id="62" name="Shape 62"/>
        <p:cNvGrpSpPr/>
        <p:nvPr/>
      </p:nvGrpSpPr>
      <p:grpSpPr>
        <a:xfrm>
          <a:off x="0" y="0"/>
          <a:ext cx="0" cy="0"/>
          <a:chOff x="0" y="0"/>
          <a:chExt cx="0" cy="0"/>
        </a:xfrm>
      </p:grpSpPr>
      <p:sp>
        <p:nvSpPr>
          <p:cNvPr id="63" name="Google Shape;63;p16"/>
          <p:cNvSpPr txBox="1"/>
          <p:nvPr>
            <p:ph type="title"/>
          </p:nvPr>
        </p:nvSpPr>
        <p:spPr>
          <a:xfrm>
            <a:off x="-8188" y="133945"/>
            <a:ext cx="9160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4" name="Google Shape;64;p16"/>
          <p:cNvSpPr txBox="1"/>
          <p:nvPr>
            <p:ph idx="1" type="body"/>
          </p:nvPr>
        </p:nvSpPr>
        <p:spPr>
          <a:xfrm>
            <a:off x="180210" y="1460004"/>
            <a:ext cx="87834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5" name="Google Shape;65;p16"/>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3">
    <p:spTree>
      <p:nvGrpSpPr>
        <p:cNvPr id="66" name="Shape 66"/>
        <p:cNvGrpSpPr/>
        <p:nvPr/>
      </p:nvGrpSpPr>
      <p:grpSpPr>
        <a:xfrm>
          <a:off x="0" y="0"/>
          <a:ext cx="0" cy="0"/>
          <a:chOff x="0" y="0"/>
          <a:chExt cx="0" cy="0"/>
        </a:xfrm>
      </p:grpSpPr>
      <p:sp>
        <p:nvSpPr>
          <p:cNvPr id="67" name="Google Shape;67;p17"/>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8" name="Google Shape;68;p17"/>
          <p:cNvSpPr txBox="1"/>
          <p:nvPr>
            <p:ph idx="1" type="body"/>
          </p:nvPr>
        </p:nvSpPr>
        <p:spPr>
          <a:xfrm>
            <a:off x="1645295" y="1372939"/>
            <a:ext cx="5853300" cy="33153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9" name="Google Shape;69;p17"/>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70" name="Shape 70"/>
        <p:cNvGrpSpPr/>
        <p:nvPr/>
      </p:nvGrpSpPr>
      <p:grpSpPr>
        <a:xfrm>
          <a:off x="0" y="0"/>
          <a:ext cx="0" cy="0"/>
          <a:chOff x="0" y="0"/>
          <a:chExt cx="0" cy="0"/>
        </a:xfrm>
      </p:grpSpPr>
      <p:sp>
        <p:nvSpPr>
          <p:cNvPr id="71" name="Google Shape;71;p1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2" name="Shape 72"/>
        <p:cNvGrpSpPr/>
        <p:nvPr/>
      </p:nvGrpSpPr>
      <p:grpSpPr>
        <a:xfrm>
          <a:off x="0" y="0"/>
          <a:ext cx="0" cy="0"/>
          <a:chOff x="0" y="0"/>
          <a:chExt cx="0" cy="0"/>
        </a:xfrm>
      </p:grpSpPr>
      <p:sp>
        <p:nvSpPr>
          <p:cNvPr id="73" name="Google Shape;73;p19"/>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4" name="Google Shape;74;p19"/>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4">
    <p:spTree>
      <p:nvGrpSpPr>
        <p:cNvPr id="75" name="Shape 75"/>
        <p:cNvGrpSpPr/>
        <p:nvPr/>
      </p:nvGrpSpPr>
      <p:grpSpPr>
        <a:xfrm>
          <a:off x="0" y="0"/>
          <a:ext cx="0" cy="0"/>
          <a:chOff x="0" y="0"/>
          <a:chExt cx="0" cy="0"/>
        </a:xfrm>
      </p:grpSpPr>
      <p:sp>
        <p:nvSpPr>
          <p:cNvPr id="76" name="Google Shape;76;p20"/>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7" name="Google Shape;77;p20"/>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78" name="Google Shape;78;p20"/>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79" name="Shape 79"/>
        <p:cNvGrpSpPr/>
        <p:nvPr/>
      </p:nvGrpSpPr>
      <p:grpSpPr>
        <a:xfrm>
          <a:off x="0" y="0"/>
          <a:ext cx="0" cy="0"/>
          <a:chOff x="0" y="0"/>
          <a:chExt cx="0" cy="0"/>
        </a:xfrm>
      </p:grpSpPr>
      <p:sp>
        <p:nvSpPr>
          <p:cNvPr id="80" name="Google Shape;80;p21"/>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1" name="Google Shape;81;p21"/>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2" name="Google Shape;82;p2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83" name="Shape 83"/>
        <p:cNvGrpSpPr/>
        <p:nvPr/>
      </p:nvGrpSpPr>
      <p:grpSpPr>
        <a:xfrm>
          <a:off x="0" y="0"/>
          <a:ext cx="0" cy="0"/>
          <a:chOff x="0" y="0"/>
          <a:chExt cx="0" cy="0"/>
        </a:xfrm>
      </p:grpSpPr>
      <p:sp>
        <p:nvSpPr>
          <p:cNvPr id="84" name="Google Shape;84;p22"/>
          <p:cNvSpPr/>
          <p:nvPr>
            <p:ph idx="2" type="pic"/>
          </p:nvPr>
        </p:nvSpPr>
        <p:spPr>
          <a:xfrm>
            <a:off x="1990204" y="334863"/>
            <a:ext cx="5157000" cy="31209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5" name="Google Shape;85;p22"/>
          <p:cNvSpPr txBox="1"/>
          <p:nvPr>
            <p:ph type="title"/>
          </p:nvPr>
        </p:nvSpPr>
        <p:spPr>
          <a:xfrm>
            <a:off x="1812726" y="3542854"/>
            <a:ext cx="5518500" cy="750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6" name="Google Shape;86;p22"/>
          <p:cNvSpPr txBox="1"/>
          <p:nvPr>
            <p:ph idx="1" type="body"/>
          </p:nvPr>
        </p:nvSpPr>
        <p:spPr>
          <a:xfrm>
            <a:off x="1812726" y="4319736"/>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7" name="Google Shape;87;p22"/>
          <p:cNvSpPr txBox="1"/>
          <p:nvPr>
            <p:ph idx="12" type="sldNum"/>
          </p:nvPr>
        </p:nvSpPr>
        <p:spPr>
          <a:xfrm>
            <a:off x="4475930" y="4875609"/>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88" name="Shape 88"/>
        <p:cNvGrpSpPr/>
        <p:nvPr/>
      </p:nvGrpSpPr>
      <p:grpSpPr>
        <a:xfrm>
          <a:off x="0" y="0"/>
          <a:ext cx="0" cy="0"/>
          <a:chOff x="0" y="0"/>
          <a:chExt cx="0" cy="0"/>
        </a:xfrm>
      </p:grpSpPr>
      <p:sp>
        <p:nvSpPr>
          <p:cNvPr id="89" name="Google Shape;89;p23"/>
          <p:cNvSpPr txBox="1"/>
          <p:nvPr>
            <p:ph type="title"/>
          </p:nvPr>
        </p:nvSpPr>
        <p:spPr>
          <a:xfrm>
            <a:off x="1812726" y="1701105"/>
            <a:ext cx="5518500" cy="17412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0" name="Google Shape;90;p23"/>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91" name="Shape 91"/>
        <p:cNvGrpSpPr/>
        <p:nvPr/>
      </p:nvGrpSpPr>
      <p:grpSpPr>
        <a:xfrm>
          <a:off x="0" y="0"/>
          <a:ext cx="0" cy="0"/>
          <a:chOff x="0" y="0"/>
          <a:chExt cx="0" cy="0"/>
        </a:xfrm>
      </p:grpSpPr>
      <p:sp>
        <p:nvSpPr>
          <p:cNvPr id="92" name="Google Shape;92;p24"/>
          <p:cNvSpPr/>
          <p:nvPr>
            <p:ph idx="2" type="pic"/>
          </p:nvPr>
        </p:nvSpPr>
        <p:spPr>
          <a:xfrm>
            <a:off x="4685854" y="334863"/>
            <a:ext cx="2812800" cy="43398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3" name="Google Shape;93;p24"/>
          <p:cNvSpPr txBox="1"/>
          <p:nvPr>
            <p:ph type="title"/>
          </p:nvPr>
        </p:nvSpPr>
        <p:spPr>
          <a:xfrm>
            <a:off x="1645295" y="334863"/>
            <a:ext cx="2812800" cy="2103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4" name="Google Shape;94;p24"/>
          <p:cNvSpPr txBox="1"/>
          <p:nvPr>
            <p:ph idx="1" type="body"/>
          </p:nvPr>
        </p:nvSpPr>
        <p:spPr>
          <a:xfrm>
            <a:off x="1645295" y="2511474"/>
            <a:ext cx="2812800" cy="21633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5" name="Google Shape;95;p24"/>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96" name="Shape 96"/>
        <p:cNvGrpSpPr/>
        <p:nvPr/>
      </p:nvGrpSpPr>
      <p:grpSpPr>
        <a:xfrm>
          <a:off x="0" y="0"/>
          <a:ext cx="0" cy="0"/>
          <a:chOff x="0" y="0"/>
          <a:chExt cx="0" cy="0"/>
        </a:xfrm>
      </p:grpSpPr>
      <p:sp>
        <p:nvSpPr>
          <p:cNvPr id="97" name="Google Shape;97;p25"/>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8" name="Google Shape;98;p25"/>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99" name="Shape 99"/>
        <p:cNvGrpSpPr/>
        <p:nvPr/>
      </p:nvGrpSpPr>
      <p:grpSpPr>
        <a:xfrm>
          <a:off x="0" y="0"/>
          <a:ext cx="0" cy="0"/>
          <a:chOff x="0" y="0"/>
          <a:chExt cx="0" cy="0"/>
        </a:xfrm>
      </p:grpSpPr>
      <p:sp>
        <p:nvSpPr>
          <p:cNvPr id="100" name="Google Shape;100;p26"/>
          <p:cNvSpPr/>
          <p:nvPr>
            <p:ph idx="2" type="pic"/>
          </p:nvPr>
        </p:nvSpPr>
        <p:spPr>
          <a:xfrm>
            <a:off x="4685854" y="1372939"/>
            <a:ext cx="2812800" cy="33153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1" name="Google Shape;101;p26"/>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02" name="Google Shape;102;p26"/>
          <p:cNvSpPr txBox="1"/>
          <p:nvPr>
            <p:ph idx="1" type="body"/>
          </p:nvPr>
        </p:nvSpPr>
        <p:spPr>
          <a:xfrm>
            <a:off x="1645295" y="1372939"/>
            <a:ext cx="2812800" cy="3315300"/>
          </a:xfrm>
          <a:prstGeom prst="rect">
            <a:avLst/>
          </a:prstGeom>
          <a:noFill/>
          <a:ln>
            <a:noFill/>
          </a:ln>
        </p:spPr>
        <p:txBody>
          <a:bodyPr anchorCtr="0" anchor="ctr" bIns="34275" lIns="34275" spcFirstLastPara="1" rIns="34275" wrap="square" tIns="34275"/>
          <a:lstStyle>
            <a:lvl1pPr indent="-298450" lvl="0" marL="4572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1pPr>
            <a:lvl2pPr indent="-298450" lvl="1" marL="9144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2pPr>
            <a:lvl3pPr indent="-298450" lvl="2" marL="13716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3pPr>
            <a:lvl4pPr indent="-298450" lvl="3" marL="1828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4pPr>
            <a:lvl5pPr indent="-298450" lvl="4" marL="22860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3" name="Google Shape;103;p26"/>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04" name="Shape 104"/>
        <p:cNvGrpSpPr/>
        <p:nvPr/>
      </p:nvGrpSpPr>
      <p:grpSpPr>
        <a:xfrm>
          <a:off x="0" y="0"/>
          <a:ext cx="0" cy="0"/>
          <a:chOff x="0" y="0"/>
          <a:chExt cx="0" cy="0"/>
        </a:xfrm>
      </p:grpSpPr>
      <p:sp>
        <p:nvSpPr>
          <p:cNvPr id="105" name="Google Shape;105;p27"/>
          <p:cNvSpPr txBox="1"/>
          <p:nvPr>
            <p:ph idx="1" type="body"/>
          </p:nvPr>
        </p:nvSpPr>
        <p:spPr>
          <a:xfrm>
            <a:off x="1645295" y="669726"/>
            <a:ext cx="5853300" cy="38040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6" name="Google Shape;106;p27"/>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07" name="Shape 107"/>
        <p:cNvGrpSpPr/>
        <p:nvPr/>
      </p:nvGrpSpPr>
      <p:grpSpPr>
        <a:xfrm>
          <a:off x="0" y="0"/>
          <a:ext cx="0" cy="0"/>
          <a:chOff x="0" y="0"/>
          <a:chExt cx="0" cy="0"/>
        </a:xfrm>
      </p:grpSpPr>
      <p:sp>
        <p:nvSpPr>
          <p:cNvPr id="108" name="Google Shape;108;p28"/>
          <p:cNvSpPr/>
          <p:nvPr>
            <p:ph idx="2" type="pic"/>
          </p:nvPr>
        </p:nvSpPr>
        <p:spPr>
          <a:xfrm>
            <a:off x="4685854" y="2685604"/>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9" name="Google Shape;109;p28"/>
          <p:cNvSpPr/>
          <p:nvPr>
            <p:ph idx="3" type="pic"/>
          </p:nvPr>
        </p:nvSpPr>
        <p:spPr>
          <a:xfrm>
            <a:off x="4689132" y="468808"/>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0" name="Google Shape;110;p28"/>
          <p:cNvSpPr/>
          <p:nvPr>
            <p:ph idx="4" type="pic"/>
          </p:nvPr>
        </p:nvSpPr>
        <p:spPr>
          <a:xfrm>
            <a:off x="1645295" y="468808"/>
            <a:ext cx="2812800" cy="4206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1" name="Google Shape;111;p2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12" name="Shape 112"/>
        <p:cNvGrpSpPr/>
        <p:nvPr/>
      </p:nvGrpSpPr>
      <p:grpSpPr>
        <a:xfrm>
          <a:off x="0" y="0"/>
          <a:ext cx="0" cy="0"/>
          <a:chOff x="0" y="0"/>
          <a:chExt cx="0" cy="0"/>
        </a:xfrm>
      </p:grpSpPr>
      <p:sp>
        <p:nvSpPr>
          <p:cNvPr id="113" name="Google Shape;113;p29"/>
          <p:cNvSpPr txBox="1"/>
          <p:nvPr>
            <p:ph idx="1" type="body"/>
          </p:nvPr>
        </p:nvSpPr>
        <p:spPr>
          <a:xfrm>
            <a:off x="1812726" y="3355330"/>
            <a:ext cx="5518500" cy="2478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4" name="Google Shape;114;p29"/>
          <p:cNvSpPr txBox="1"/>
          <p:nvPr>
            <p:ph idx="2" type="body"/>
          </p:nvPr>
        </p:nvSpPr>
        <p:spPr>
          <a:xfrm>
            <a:off x="1812726" y="2250132"/>
            <a:ext cx="5518500" cy="361800"/>
          </a:xfrm>
          <a:prstGeom prst="rect">
            <a:avLst/>
          </a:prstGeom>
          <a:noFill/>
          <a:ln>
            <a:noFill/>
          </a:ln>
        </p:spPr>
        <p:txBody>
          <a:bodyPr anchorCtr="0" anchor="ctr"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5" name="Google Shape;115;p29"/>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16" name="Shape 116"/>
        <p:cNvGrpSpPr/>
        <p:nvPr/>
      </p:nvGrpSpPr>
      <p:grpSpPr>
        <a:xfrm>
          <a:off x="0" y="0"/>
          <a:ext cx="0" cy="0"/>
          <a:chOff x="0" y="0"/>
          <a:chExt cx="0" cy="0"/>
        </a:xfrm>
      </p:grpSpPr>
      <p:sp>
        <p:nvSpPr>
          <p:cNvPr id="117" name="Google Shape;117;p30"/>
          <p:cNvSpPr/>
          <p:nvPr>
            <p:ph idx="2" type="pic"/>
          </p:nvPr>
        </p:nvSpPr>
        <p:spPr>
          <a:xfrm>
            <a:off x="1143000" y="0"/>
            <a:ext cx="6858000" cy="51435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8" name="Google Shape;118;p30"/>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943200"/>
          </a:xfrm>
          <a:prstGeom prst="rect">
            <a:avLst/>
          </a:prstGeom>
          <a:noFill/>
          <a:ln>
            <a:noFill/>
          </a:ln>
        </p:spPr>
        <p:txBody>
          <a:bodyPr anchorCtr="0" anchor="t" bIns="34275" lIns="34275" spcFirstLastPara="1" rIns="34275" wrap="square" tIns="34275"/>
          <a:lstStyle>
            <a:lvl1pPr indent="-381000" lvl="0" marL="457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3" name="Google Shape;53;p13"/>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3.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tensorflow.org/install/install_sources" TargetMode="External"/><Relationship Id="rId4" Type="http://schemas.openxmlformats.org/officeDocument/2006/relationships/hyperlink" Target="https://www.facebook.com/groups/TensorFlowK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hyperlink" Target="https://github.com/hunkim/DeepLearningZeroToAll/blob/master/lab-01-basics.ipyn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goo.gl/jPtW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3.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goo.gl/jPtWN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3.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31"/>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24" name="Google Shape;124;p31"/>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25" name="Google Shape;125;p31"/>
          <p:cNvGrpSpPr/>
          <p:nvPr/>
        </p:nvGrpSpPr>
        <p:grpSpPr>
          <a:xfrm>
            <a:off x="-348127" y="87975"/>
            <a:ext cx="2543803" cy="1589522"/>
            <a:chOff x="-928337" y="234600"/>
            <a:chExt cx="6783474" cy="4238725"/>
          </a:xfrm>
        </p:grpSpPr>
        <p:pic>
          <p:nvPicPr>
            <p:cNvPr id="126" name="Google Shape;126;p31"/>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27" name="Google Shape;127;p31"/>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128" name="Google Shape;128;p31"/>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40"/>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endParaRPr/>
          </a:p>
        </p:txBody>
      </p:sp>
      <p:sp>
        <p:nvSpPr>
          <p:cNvPr id="193" name="Google Shape;193;p40"/>
          <p:cNvSpPr txBox="1"/>
          <p:nvPr>
            <p:ph idx="1" type="body"/>
          </p:nvPr>
        </p:nvSpPr>
        <p:spPr>
          <a:xfrm>
            <a:off x="1558230" y="769348"/>
            <a:ext cx="6177000" cy="2499000"/>
          </a:xfrm>
          <a:prstGeom prst="rect">
            <a:avLst/>
          </a:prstGeom>
          <a:noFill/>
          <a:ln>
            <a:noFill/>
          </a:ln>
        </p:spPr>
        <p:txBody>
          <a:bodyPr anchorCtr="0" anchor="ctr" bIns="26775" lIns="26775" spcFirstLastPara="1"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TensorFlow™ is an open source software library for numerical computation using data flow graphs.</a:t>
            </a:r>
            <a:endParaRP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Python!</a:t>
            </a:r>
            <a:endParaRPr/>
          </a:p>
        </p:txBody>
      </p:sp>
      <p:sp>
        <p:nvSpPr>
          <p:cNvPr id="194" name="Google Shape;194;p40"/>
          <p:cNvSpPr/>
          <p:nvPr/>
        </p:nvSpPr>
        <p:spPr>
          <a:xfrm>
            <a:off x="5497126" y="4780400"/>
            <a:ext cx="3579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pic>
        <p:nvPicPr>
          <p:cNvPr id="195" name="Google Shape;195;p40"/>
          <p:cNvPicPr preferRelativeResize="0"/>
          <p:nvPr/>
        </p:nvPicPr>
        <p:blipFill>
          <a:blip r:embed="rId3">
            <a:alphaModFix/>
          </a:blip>
          <a:stretch>
            <a:fillRect/>
          </a:stretch>
        </p:blipFill>
        <p:spPr>
          <a:xfrm>
            <a:off x="2591372" y="2310834"/>
            <a:ext cx="4390349" cy="24695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1"/>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What is a Data Flow Graph?</a:t>
            </a:r>
            <a:endParaRPr/>
          </a:p>
        </p:txBody>
      </p:sp>
      <p:pic>
        <p:nvPicPr>
          <p:cNvPr id="201" name="Google Shape;201;p41"/>
          <p:cNvPicPr preferRelativeResize="0"/>
          <p:nvPr/>
        </p:nvPicPr>
        <p:blipFill rotWithShape="1">
          <a:blip r:embed="rId3">
            <a:alphaModFix/>
          </a:blip>
          <a:srcRect b="0" l="0" r="0" t="0"/>
          <a:stretch/>
        </p:blipFill>
        <p:spPr>
          <a:xfrm>
            <a:off x="5597832" y="1466701"/>
            <a:ext cx="1687800" cy="3000300"/>
          </a:xfrm>
          <a:prstGeom prst="rect">
            <a:avLst/>
          </a:prstGeom>
          <a:noFill/>
          <a:ln>
            <a:noFill/>
          </a:ln>
        </p:spPr>
      </p:pic>
      <p:sp>
        <p:nvSpPr>
          <p:cNvPr id="202" name="Google Shape;202;p41"/>
          <p:cNvSpPr txBox="1"/>
          <p:nvPr>
            <p:ph idx="1" type="body"/>
          </p:nvPr>
        </p:nvSpPr>
        <p:spPr>
          <a:xfrm>
            <a:off x="1530656" y="1413123"/>
            <a:ext cx="3627000" cy="3013800"/>
          </a:xfrm>
          <a:prstGeom prst="rect">
            <a:avLst/>
          </a:prstGeom>
          <a:noFill/>
          <a:ln>
            <a:noFill/>
          </a:ln>
        </p:spPr>
        <p:txBody>
          <a:bodyPr anchorCtr="0" anchor="ctr" bIns="26775" lIns="26775" spcFirstLastPara="1"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Nodes in the graph represent mathematical operations</a:t>
            </a:r>
            <a:endParaRP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Edges represent the multidimensional data arrays (tensors) communicated between them. </a:t>
            </a:r>
            <a:endParaRPr/>
          </a:p>
        </p:txBody>
      </p:sp>
      <p:sp>
        <p:nvSpPr>
          <p:cNvPr id="203" name="Google Shape;203;p41"/>
          <p:cNvSpPr/>
          <p:nvPr/>
        </p:nvSpPr>
        <p:spPr>
          <a:xfrm>
            <a:off x="5378916" y="4770947"/>
            <a:ext cx="36909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42"/>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Installing TensorFlow</a:t>
            </a:r>
            <a:endParaRPr/>
          </a:p>
        </p:txBody>
      </p:sp>
      <p:sp>
        <p:nvSpPr>
          <p:cNvPr id="209" name="Google Shape;209;p42"/>
          <p:cNvSpPr txBox="1"/>
          <p:nvPr>
            <p:ph idx="1" type="body"/>
          </p:nvPr>
        </p:nvSpPr>
        <p:spPr>
          <a:xfrm>
            <a:off x="452325" y="1086350"/>
            <a:ext cx="8274000" cy="3642300"/>
          </a:xfrm>
          <a:prstGeom prst="rect">
            <a:avLst/>
          </a:prstGeom>
        </p:spPr>
        <p:txBody>
          <a:bodyPr anchorCtr="0" anchor="ctr" bIns="34275" lIns="34275" spcFirstLastPara="1" rIns="34275" wrap="square" tIns="34275">
            <a:noAutofit/>
          </a:bodyPr>
          <a:lstStyle/>
          <a:p>
            <a:pPr indent="-260350" lvl="0" marL="177800" rtl="0">
              <a:spcBef>
                <a:spcPts val="1200"/>
              </a:spcBef>
              <a:spcAft>
                <a:spcPts val="0"/>
              </a:spcAft>
              <a:buSzPts val="2700"/>
              <a:buChar char="●"/>
            </a:pPr>
            <a:r>
              <a:rPr lang="en" sz="2700"/>
              <a:t>Linux, Max OSX, Windows</a:t>
            </a:r>
            <a:endParaRPr sz="2700"/>
          </a:p>
          <a:p>
            <a:pPr indent="-260350" lvl="1" marL="342900" rtl="0">
              <a:spcBef>
                <a:spcPts val="0"/>
              </a:spcBef>
              <a:spcAft>
                <a:spcPts val="0"/>
              </a:spcAft>
              <a:buSzPts val="2700"/>
              <a:buChar char="•"/>
            </a:pPr>
            <a:r>
              <a:rPr lang="en" sz="2700"/>
              <a:t>(sudo -H) pip install --upgrade tensorflow</a:t>
            </a:r>
            <a:endParaRPr sz="2700"/>
          </a:p>
          <a:p>
            <a:pPr indent="-260350" lvl="1" marL="342900" rtl="0">
              <a:spcBef>
                <a:spcPts val="0"/>
              </a:spcBef>
              <a:spcAft>
                <a:spcPts val="0"/>
              </a:spcAft>
              <a:buClr>
                <a:schemeClr val="dk1"/>
              </a:buClr>
              <a:buSzPts val="2700"/>
              <a:buChar char="•"/>
            </a:pPr>
            <a:r>
              <a:rPr lang="en" sz="2700">
                <a:solidFill>
                  <a:schemeClr val="dk1"/>
                </a:solidFill>
              </a:rPr>
              <a:t>(sudo -H) pip install --upgrade tensorflow-gpu</a:t>
            </a:r>
            <a:endParaRPr sz="2700"/>
          </a:p>
          <a:p>
            <a:pPr indent="-260350" lvl="0" marL="177800" rtl="0">
              <a:spcBef>
                <a:spcPts val="0"/>
              </a:spcBef>
              <a:spcAft>
                <a:spcPts val="0"/>
              </a:spcAft>
              <a:buSzPts val="2700"/>
              <a:buChar char="●"/>
            </a:pPr>
            <a:r>
              <a:rPr lang="en" sz="2700"/>
              <a:t>From source</a:t>
            </a:r>
            <a:endParaRPr sz="2700"/>
          </a:p>
          <a:p>
            <a:pPr indent="-260350" lvl="1" marL="342900" rtl="0">
              <a:spcBef>
                <a:spcPts val="0"/>
              </a:spcBef>
              <a:spcAft>
                <a:spcPts val="0"/>
              </a:spcAft>
              <a:buSzPts val="2700"/>
              <a:buChar char="•"/>
            </a:pPr>
            <a:r>
              <a:rPr lang="en" sz="2700"/>
              <a:t>bazel ... </a:t>
            </a:r>
            <a:endParaRPr sz="2700"/>
          </a:p>
          <a:p>
            <a:pPr indent="-260350" lvl="1" marL="342900" rtl="0">
              <a:spcBef>
                <a:spcPts val="0"/>
              </a:spcBef>
              <a:spcAft>
                <a:spcPts val="0"/>
              </a:spcAft>
              <a:buSzPts val="2700"/>
              <a:buChar char="•"/>
            </a:pPr>
            <a:r>
              <a:rPr lang="en" sz="2700">
                <a:uFill>
                  <a:noFill/>
                </a:uFill>
                <a:hlinkClick r:id="rId3"/>
              </a:rPr>
              <a:t>https://www.tensorflow.org/install/install_sources</a:t>
            </a:r>
            <a:endParaRPr sz="2700"/>
          </a:p>
          <a:p>
            <a:pPr indent="-260350" lvl="0" marL="177800" rtl="0">
              <a:spcBef>
                <a:spcPts val="0"/>
              </a:spcBef>
              <a:spcAft>
                <a:spcPts val="0"/>
              </a:spcAft>
              <a:buSzPts val="2700"/>
              <a:buChar char="●"/>
            </a:pPr>
            <a:r>
              <a:rPr lang="en" sz="2700"/>
              <a:t>Google search/Community help</a:t>
            </a:r>
            <a:endParaRPr sz="2700"/>
          </a:p>
          <a:p>
            <a:pPr indent="-260350" lvl="1" marL="342900" rtl="0">
              <a:spcBef>
                <a:spcPts val="0"/>
              </a:spcBef>
              <a:spcAft>
                <a:spcPts val="0"/>
              </a:spcAft>
              <a:buSzPts val="2700"/>
              <a:buChar char="•"/>
            </a:pPr>
            <a:r>
              <a:rPr lang="en" sz="2700" u="sng">
                <a:solidFill>
                  <a:schemeClr val="hlink"/>
                </a:solidFill>
                <a:hlinkClick r:id="rId4"/>
              </a:rPr>
              <a:t>https://www.facebook.com/groups/TensorFlowKR/</a:t>
            </a:r>
            <a:r>
              <a:rPr lang="en" sz="2700">
                <a:solidFill>
                  <a:schemeClr val="dk1"/>
                </a:solidFill>
              </a:rPr>
              <a:t> </a:t>
            </a:r>
            <a:endParaRPr sz="2700"/>
          </a:p>
        </p:txBody>
      </p:sp>
      <p:sp>
        <p:nvSpPr>
          <p:cNvPr id="210" name="Google Shape;210;p42"/>
          <p:cNvSpPr txBox="1"/>
          <p:nvPr/>
        </p:nvSpPr>
        <p:spPr>
          <a:xfrm>
            <a:off x="4646072" y="4708238"/>
            <a:ext cx="4497900" cy="4353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800">
                <a:solidFill>
                  <a:schemeClr val="dk1"/>
                </a:solidFill>
                <a:latin typeface="Gill Sans"/>
                <a:ea typeface="Gill Sans"/>
                <a:cs typeface="Gill Sans"/>
                <a:sym typeface="Gill Sans"/>
              </a:rPr>
              <a:t>https://www.tensorflow.org/install/</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Check installation and version</a:t>
            </a:r>
            <a:endParaRPr/>
          </a:p>
        </p:txBody>
      </p:sp>
      <p:sp>
        <p:nvSpPr>
          <p:cNvPr id="216" name="Google Shape;216;p43"/>
          <p:cNvSpPr txBox="1"/>
          <p:nvPr/>
        </p:nvSpPr>
        <p:spPr>
          <a:xfrm>
            <a:off x="347663" y="1507331"/>
            <a:ext cx="8489400" cy="3321900"/>
          </a:xfrm>
          <a:prstGeom prst="rect">
            <a:avLst/>
          </a:prstGeom>
          <a:noFill/>
          <a:ln cap="flat" cmpd="sng" w="28575">
            <a:solidFill>
              <a:srgbClr val="4A86E8"/>
            </a:solidFill>
            <a:prstDash val="solid"/>
            <a:round/>
            <a:headEnd len="sm" w="sm" type="none"/>
            <a:tailEnd len="sm" w="sm" type="none"/>
          </a:ln>
        </p:spPr>
        <p:txBody>
          <a:bodyPr anchorCtr="0" anchor="ctr" bIns="34275" lIns="34275" spcFirstLastPara="1" rIns="34275" wrap="square" tIns="34275">
            <a:noAutofit/>
          </a:bodyPr>
          <a:lstStyle/>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Sungs-MacBook-Pro:hunkim$ python3</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Python 3.6.0 (v3.6.0:41df79263a11, Dec 22 2016, 17:23:13)</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[GCC 4.2.1 (Apple Inc. build 5666) (dot 3)] on darwin</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Type "help", "copyright", "credits" or "license" for more information.</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&gt;&gt;&gt; import tensorflow as tf</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&gt;&gt;&gt; tf.__version__</a:t>
            </a:r>
            <a:endParaRPr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b="1" lang="en" sz="2000">
                <a:solidFill>
                  <a:schemeClr val="dk1"/>
                </a:solidFill>
                <a:latin typeface="Consolas"/>
                <a:ea typeface="Consolas"/>
                <a:cs typeface="Consolas"/>
                <a:sym typeface="Consolas"/>
              </a:rPr>
              <a:t>'1.0.0'</a:t>
            </a:r>
            <a:endParaRPr b="1" sz="20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 sz="2000">
                <a:solidFill>
                  <a:schemeClr val="dk1"/>
                </a:solidFill>
                <a:latin typeface="Consolas"/>
                <a:ea typeface="Consolas"/>
                <a:cs typeface="Consolas"/>
                <a:sym typeface="Consolas"/>
              </a:rPr>
              <a:t>&gt;&gt;&gt;</a:t>
            </a:r>
            <a:endParaRPr sz="2000">
              <a:solidFill>
                <a:schemeClr val="dk1"/>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4"/>
          <p:cNvSpPr txBox="1"/>
          <p:nvPr>
            <p:ph type="title"/>
          </p:nvPr>
        </p:nvSpPr>
        <p:spPr>
          <a:xfrm>
            <a:off x="225375" y="133950"/>
            <a:ext cx="8813100" cy="1285800"/>
          </a:xfrm>
          <a:prstGeom prst="rect">
            <a:avLst/>
          </a:prstGeom>
        </p:spPr>
        <p:txBody>
          <a:bodyPr anchorCtr="0" anchor="ctr" bIns="34275" lIns="34275" spcFirstLastPara="1" rIns="34275" wrap="square" tIns="34275">
            <a:noAutofit/>
          </a:bodyPr>
          <a:lstStyle/>
          <a:p>
            <a:pPr indent="0" lvl="0" marL="0">
              <a:spcBef>
                <a:spcPts val="0"/>
              </a:spcBef>
              <a:spcAft>
                <a:spcPts val="0"/>
              </a:spcAft>
              <a:buNone/>
            </a:pPr>
            <a:r>
              <a:rPr lang="en" sz="3000" u="sng">
                <a:solidFill>
                  <a:schemeClr val="hlink"/>
                </a:solidFill>
                <a:hlinkClick r:id="rId3"/>
              </a:rPr>
              <a:t>https://github.com/hunkim/DeepLearningZeroToAll/</a:t>
            </a:r>
            <a:r>
              <a:rPr lang="en" sz="3000"/>
              <a:t> </a:t>
            </a:r>
            <a:endParaRPr sz="3000"/>
          </a:p>
        </p:txBody>
      </p:sp>
      <p:pic>
        <p:nvPicPr>
          <p:cNvPr id="222" name="Google Shape;222;p44"/>
          <p:cNvPicPr preferRelativeResize="0"/>
          <p:nvPr/>
        </p:nvPicPr>
        <p:blipFill>
          <a:blip r:embed="rId4">
            <a:alphaModFix/>
          </a:blip>
          <a:stretch>
            <a:fillRect/>
          </a:stretch>
        </p:blipFill>
        <p:spPr>
          <a:xfrm>
            <a:off x="152400" y="1572150"/>
            <a:ext cx="4555950" cy="1938950"/>
          </a:xfrm>
          <a:prstGeom prst="rect">
            <a:avLst/>
          </a:prstGeom>
          <a:noFill/>
          <a:ln>
            <a:noFill/>
          </a:ln>
        </p:spPr>
      </p:pic>
      <p:pic>
        <p:nvPicPr>
          <p:cNvPr id="223" name="Google Shape;223;p44"/>
          <p:cNvPicPr preferRelativeResize="0"/>
          <p:nvPr/>
        </p:nvPicPr>
        <p:blipFill>
          <a:blip r:embed="rId5">
            <a:alphaModFix/>
          </a:blip>
          <a:stretch>
            <a:fillRect/>
          </a:stretch>
        </p:blipFill>
        <p:spPr>
          <a:xfrm>
            <a:off x="4822100" y="1572150"/>
            <a:ext cx="4130851" cy="26302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5"/>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TensorFlow </a:t>
            </a:r>
            <a:r>
              <a:rPr b="0" i="0" lang="en" sz="3400" u="none" cap="none" strike="noStrike">
                <a:solidFill>
                  <a:srgbClr val="000000"/>
                </a:solidFill>
                <a:latin typeface="Gill Sans"/>
                <a:ea typeface="Gill Sans"/>
                <a:cs typeface="Gill Sans"/>
                <a:sym typeface="Gill Sans"/>
              </a:rPr>
              <a:t>Hello World!</a:t>
            </a:r>
            <a:endParaRPr/>
          </a:p>
        </p:txBody>
      </p:sp>
      <p:sp>
        <p:nvSpPr>
          <p:cNvPr id="229" name="Google Shape;229;p45"/>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30" name="Google Shape;230;p45"/>
          <p:cNvPicPr preferRelativeResize="0"/>
          <p:nvPr/>
        </p:nvPicPr>
        <p:blipFill>
          <a:blip r:embed="rId4">
            <a:alphaModFix/>
          </a:blip>
          <a:stretch>
            <a:fillRect/>
          </a:stretch>
        </p:blipFill>
        <p:spPr>
          <a:xfrm>
            <a:off x="57150" y="1476971"/>
            <a:ext cx="9029699" cy="2534078"/>
          </a:xfrm>
          <a:prstGeom prst="rect">
            <a:avLst/>
          </a:prstGeom>
          <a:noFill/>
          <a:ln>
            <a:noFill/>
          </a:ln>
        </p:spPr>
      </p:pic>
      <p:sp>
        <p:nvSpPr>
          <p:cNvPr id="231" name="Google Shape;231;p45"/>
          <p:cNvSpPr txBox="1"/>
          <p:nvPr/>
        </p:nvSpPr>
        <p:spPr>
          <a:xfrm>
            <a:off x="889450" y="4144450"/>
            <a:ext cx="7921500" cy="43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600"/>
              <a:t>b’String’  ‘</a:t>
            </a:r>
            <a:r>
              <a:rPr b="1" lang="en" sz="1600"/>
              <a:t>b</a:t>
            </a:r>
            <a:r>
              <a:rPr lang="en" sz="1600"/>
              <a:t>’ indicates</a:t>
            </a:r>
            <a:r>
              <a:rPr lang="en" sz="1600"/>
              <a:t> </a:t>
            </a:r>
            <a:r>
              <a:rPr i="1" lang="en" sz="1600"/>
              <a:t>Bytes literals</a:t>
            </a:r>
            <a:r>
              <a:rPr lang="en" sz="1600"/>
              <a:t>.  http://stackoverflow.com/questions/6269765/</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6"/>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endParaRPr/>
          </a:p>
        </p:txBody>
      </p:sp>
      <p:sp>
        <p:nvSpPr>
          <p:cNvPr id="237" name="Google Shape;237;p46"/>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38" name="Google Shape;238;p46"/>
          <p:cNvPicPr preferRelativeResize="0"/>
          <p:nvPr/>
        </p:nvPicPr>
        <p:blipFill>
          <a:blip r:embed="rId4">
            <a:alphaModFix/>
          </a:blip>
          <a:stretch>
            <a:fillRect/>
          </a:stretch>
        </p:blipFill>
        <p:spPr>
          <a:xfrm>
            <a:off x="57150" y="1476970"/>
            <a:ext cx="9029702" cy="2089408"/>
          </a:xfrm>
          <a:prstGeom prst="rect">
            <a:avLst/>
          </a:prstGeom>
          <a:noFill/>
          <a:ln>
            <a:noFill/>
          </a:ln>
        </p:spPr>
      </p:pic>
      <p:pic>
        <p:nvPicPr>
          <p:cNvPr id="239" name="Google Shape;239;p46"/>
          <p:cNvPicPr preferRelativeResize="0"/>
          <p:nvPr/>
        </p:nvPicPr>
        <p:blipFill>
          <a:blip r:embed="rId5">
            <a:alphaModFix/>
          </a:blip>
          <a:stretch>
            <a:fillRect/>
          </a:stretch>
        </p:blipFill>
        <p:spPr>
          <a:xfrm>
            <a:off x="-107156" y="3355767"/>
            <a:ext cx="9194009" cy="1359108"/>
          </a:xfrm>
          <a:prstGeom prst="rect">
            <a:avLst/>
          </a:prstGeom>
          <a:noFill/>
          <a:ln>
            <a:noFill/>
          </a:ln>
        </p:spPr>
      </p:pic>
      <p:pic>
        <p:nvPicPr>
          <p:cNvPr id="240" name="Google Shape;240;p46"/>
          <p:cNvPicPr preferRelativeResize="0"/>
          <p:nvPr/>
        </p:nvPicPr>
        <p:blipFill>
          <a:blip r:embed="rId6">
            <a:alphaModFix/>
          </a:blip>
          <a:stretch>
            <a:fillRect/>
          </a:stretch>
        </p:blipFill>
        <p:spPr>
          <a:xfrm>
            <a:off x="7191011" y="237684"/>
            <a:ext cx="1509505" cy="1285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7"/>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TensorFlow Mechanics </a:t>
            </a:r>
            <a:endParaRPr/>
          </a:p>
        </p:txBody>
      </p:sp>
      <p:sp>
        <p:nvSpPr>
          <p:cNvPr id="246" name="Google Shape;246;p47"/>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feed data and run graph (operation)</a:t>
            </a:r>
            <a:br>
              <a:rPr lang="en" sz="1400"/>
            </a:br>
            <a:r>
              <a:rPr b="1" i="1" lang="en" sz="1400"/>
              <a:t>sess.run (op) </a:t>
            </a:r>
            <a:endParaRPr b="1" i="1" sz="1400"/>
          </a:p>
          <a:p>
            <a:pPr indent="0" lvl="0" marL="0" rtl="0">
              <a:spcBef>
                <a:spcPts val="0"/>
              </a:spcBef>
              <a:spcAft>
                <a:spcPts val="0"/>
              </a:spcAft>
              <a:buNone/>
            </a:pPr>
            <a:r>
              <a:t/>
            </a:r>
            <a:endParaRPr sz="1400"/>
          </a:p>
        </p:txBody>
      </p:sp>
      <p:sp>
        <p:nvSpPr>
          <p:cNvPr id="247" name="Google Shape;247;p47"/>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update variables </a:t>
            </a:r>
            <a:endParaRPr sz="1400"/>
          </a:p>
          <a:p>
            <a:pPr indent="0" lvl="0" marL="0" rtl="0">
              <a:spcBef>
                <a:spcPts val="0"/>
              </a:spcBef>
              <a:spcAft>
                <a:spcPts val="0"/>
              </a:spcAft>
              <a:buNone/>
            </a:pPr>
            <a:r>
              <a:rPr lang="en" sz="1400"/>
              <a:t>in the graph </a:t>
            </a:r>
            <a:endParaRPr sz="1400"/>
          </a:p>
          <a:p>
            <a:pPr indent="0" lvl="0" marL="0" rtl="0">
              <a:spcBef>
                <a:spcPts val="0"/>
              </a:spcBef>
              <a:spcAft>
                <a:spcPts val="0"/>
              </a:spcAft>
              <a:buNone/>
            </a:pPr>
            <a:r>
              <a:rPr lang="en" sz="1400"/>
              <a:t>(and return values)</a:t>
            </a:r>
            <a:r>
              <a:rPr b="1" lang="en" sz="1400"/>
              <a:t> </a:t>
            </a:r>
            <a:endParaRPr b="1" sz="1400"/>
          </a:p>
          <a:p>
            <a:pPr indent="0" lvl="0" marL="0" rtl="0">
              <a:spcBef>
                <a:spcPts val="0"/>
              </a:spcBef>
              <a:spcAft>
                <a:spcPts val="0"/>
              </a:spcAft>
              <a:buNone/>
            </a:pPr>
            <a:r>
              <a:t/>
            </a:r>
            <a:endParaRPr sz="1400"/>
          </a:p>
        </p:txBody>
      </p:sp>
      <p:sp>
        <p:nvSpPr>
          <p:cNvPr id="248" name="Google Shape;248;p47"/>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Build graph </a:t>
            </a:r>
            <a:r>
              <a:rPr lang="en"/>
              <a:t>using</a:t>
            </a:r>
            <a:r>
              <a:rPr lang="en" sz="1400"/>
              <a:t> </a:t>
            </a:r>
            <a:endParaRPr sz="1400"/>
          </a:p>
          <a:p>
            <a:pPr indent="0" lvl="0" marL="0" rtl="0">
              <a:spcBef>
                <a:spcPts val="0"/>
              </a:spcBef>
              <a:spcAft>
                <a:spcPts val="0"/>
              </a:spcAft>
              <a:buNone/>
            </a:pPr>
            <a:r>
              <a:rPr lang="en" sz="1400"/>
              <a:t>TensorFlow operations</a:t>
            </a:r>
            <a:endParaRPr sz="1400"/>
          </a:p>
        </p:txBody>
      </p:sp>
      <p:grpSp>
        <p:nvGrpSpPr>
          <p:cNvPr id="249" name="Google Shape;249;p47"/>
          <p:cNvGrpSpPr/>
          <p:nvPr/>
        </p:nvGrpSpPr>
        <p:grpSpPr>
          <a:xfrm>
            <a:off x="2947675" y="1707149"/>
            <a:ext cx="4345525" cy="3285000"/>
            <a:chOff x="2322525" y="1302249"/>
            <a:chExt cx="4345525" cy="3285000"/>
          </a:xfrm>
        </p:grpSpPr>
        <p:pic>
          <p:nvPicPr>
            <p:cNvPr id="250" name="Google Shape;250;p4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51" name="Google Shape;251;p47"/>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52" name="Google Shape;252;p47"/>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53" name="Google Shape;253;p47"/>
          <p:cNvPicPr preferRelativeResize="0"/>
          <p:nvPr/>
        </p:nvPicPr>
        <p:blipFill>
          <a:blip r:embed="rId6">
            <a:alphaModFix/>
          </a:blip>
          <a:stretch>
            <a:fillRect/>
          </a:stretch>
        </p:blipFill>
        <p:spPr>
          <a:xfrm>
            <a:off x="544625" y="3178750"/>
            <a:ext cx="357425" cy="354900"/>
          </a:xfrm>
          <a:prstGeom prst="rect">
            <a:avLst/>
          </a:prstGeom>
          <a:noFill/>
          <a:ln>
            <a:noFill/>
          </a:ln>
        </p:spPr>
      </p:pic>
      <p:pic>
        <p:nvPicPr>
          <p:cNvPr id="254" name="Google Shape;254;p47"/>
          <p:cNvPicPr preferRelativeResize="0"/>
          <p:nvPr/>
        </p:nvPicPr>
        <p:blipFill>
          <a:blip r:embed="rId7">
            <a:alphaModFix/>
          </a:blip>
          <a:stretch>
            <a:fillRect/>
          </a:stretch>
        </p:blipFill>
        <p:spPr>
          <a:xfrm>
            <a:off x="929125" y="1314737"/>
            <a:ext cx="357425" cy="354838"/>
          </a:xfrm>
          <a:prstGeom prst="rect">
            <a:avLst/>
          </a:prstGeom>
          <a:noFill/>
          <a:ln>
            <a:noFill/>
          </a:ln>
        </p:spPr>
      </p:pic>
      <p:pic>
        <p:nvPicPr>
          <p:cNvPr id="255" name="Google Shape;255;p47"/>
          <p:cNvPicPr preferRelativeResize="0"/>
          <p:nvPr/>
        </p:nvPicPr>
        <p:blipFill>
          <a:blip r:embed="rId8">
            <a:alphaModFix/>
          </a:blip>
          <a:stretch>
            <a:fillRect/>
          </a:stretch>
        </p:blipFill>
        <p:spPr>
          <a:xfrm>
            <a:off x="6800825" y="3767475"/>
            <a:ext cx="357425" cy="3548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8"/>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endParaRPr/>
          </a:p>
        </p:txBody>
      </p:sp>
      <p:sp>
        <p:nvSpPr>
          <p:cNvPr id="261" name="Google Shape;261;p48"/>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62" name="Google Shape;262;p48"/>
          <p:cNvPicPr preferRelativeResize="0"/>
          <p:nvPr/>
        </p:nvPicPr>
        <p:blipFill>
          <a:blip r:embed="rId4">
            <a:alphaModFix/>
          </a:blip>
          <a:stretch>
            <a:fillRect/>
          </a:stretch>
        </p:blipFill>
        <p:spPr>
          <a:xfrm>
            <a:off x="-107156" y="3191461"/>
            <a:ext cx="9194009" cy="1359108"/>
          </a:xfrm>
          <a:prstGeom prst="rect">
            <a:avLst/>
          </a:prstGeom>
          <a:noFill/>
          <a:ln>
            <a:noFill/>
          </a:ln>
        </p:spPr>
      </p:pic>
      <p:pic>
        <p:nvPicPr>
          <p:cNvPr id="263" name="Google Shape;263;p48"/>
          <p:cNvPicPr preferRelativeResize="0"/>
          <p:nvPr/>
        </p:nvPicPr>
        <p:blipFill>
          <a:blip r:embed="rId5">
            <a:alphaModFix/>
          </a:blip>
          <a:stretch>
            <a:fillRect/>
          </a:stretch>
        </p:blipFill>
        <p:spPr>
          <a:xfrm>
            <a:off x="7191011" y="237684"/>
            <a:ext cx="1509505" cy="1285875"/>
          </a:xfrm>
          <a:prstGeom prst="rect">
            <a:avLst/>
          </a:prstGeom>
          <a:noFill/>
          <a:ln>
            <a:noFill/>
          </a:ln>
        </p:spPr>
      </p:pic>
      <p:pic>
        <p:nvPicPr>
          <p:cNvPr id="264" name="Google Shape;264;p48"/>
          <p:cNvPicPr preferRelativeResize="0"/>
          <p:nvPr/>
        </p:nvPicPr>
        <p:blipFill>
          <a:blip r:embed="rId6">
            <a:alphaModFix/>
          </a:blip>
          <a:stretch>
            <a:fillRect/>
          </a:stretch>
        </p:blipFill>
        <p:spPr>
          <a:xfrm>
            <a:off x="57150" y="1580709"/>
            <a:ext cx="9029697" cy="803690"/>
          </a:xfrm>
          <a:prstGeom prst="rect">
            <a:avLst/>
          </a:prstGeom>
          <a:noFill/>
          <a:ln>
            <a:noFill/>
          </a:ln>
        </p:spPr>
      </p:pic>
      <p:sp>
        <p:nvSpPr>
          <p:cNvPr id="265" name="Google Shape;265;p48"/>
          <p:cNvSpPr txBox="1"/>
          <p:nvPr/>
        </p:nvSpPr>
        <p:spPr>
          <a:xfrm>
            <a:off x="670125" y="1285331"/>
            <a:ext cx="4221300" cy="443100"/>
          </a:xfrm>
          <a:prstGeom prst="rect">
            <a:avLst/>
          </a:prstGeom>
          <a:noFill/>
          <a:ln>
            <a:noFill/>
          </a:ln>
        </p:spPr>
        <p:txBody>
          <a:bodyPr anchorCtr="0" anchor="t" bIns="34275" lIns="34275" spcFirstLastPara="1" rIns="34275" wrap="square" tIns="34275">
            <a:noAutofit/>
          </a:bodyPr>
          <a:lstStyle/>
          <a:p>
            <a:pPr indent="-177800" lvl="0" marL="177800" rtl="0">
              <a:spcBef>
                <a:spcPts val="0"/>
              </a:spcBef>
              <a:spcAft>
                <a:spcPts val="0"/>
              </a:spcAft>
              <a:buSzPts val="1400"/>
              <a:buAutoNum type="arabicParenBoth"/>
            </a:pPr>
            <a:r>
              <a:rPr lang="en" sz="1400"/>
              <a:t>Build graph (tensors) using TensorFlow operations</a:t>
            </a:r>
            <a:endParaRPr sz="1400"/>
          </a:p>
        </p:txBody>
      </p:sp>
      <p:sp>
        <p:nvSpPr>
          <p:cNvPr id="266" name="Google Shape;266;p48"/>
          <p:cNvSpPr txBox="1"/>
          <p:nvPr/>
        </p:nvSpPr>
        <p:spPr>
          <a:xfrm>
            <a:off x="1192294" y="2684597"/>
            <a:ext cx="3384000" cy="6057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(2) feed data and run graph (operation)</a:t>
            </a:r>
            <a:br>
              <a:rPr lang="en" sz="1400"/>
            </a:br>
            <a:r>
              <a:rPr lang="en" sz="1400"/>
              <a:t>     </a:t>
            </a:r>
            <a:r>
              <a:rPr b="1" i="1" lang="en" sz="1400"/>
              <a:t>sess.run (op) </a:t>
            </a:r>
            <a:endParaRPr b="1" i="1" sz="1400"/>
          </a:p>
          <a:p>
            <a:pPr indent="0" lvl="0" marL="0" rtl="0">
              <a:spcBef>
                <a:spcPts val="0"/>
              </a:spcBef>
              <a:spcAft>
                <a:spcPts val="0"/>
              </a:spcAft>
              <a:buNone/>
            </a:pPr>
            <a:r>
              <a:t/>
            </a:r>
            <a:endParaRPr sz="1400"/>
          </a:p>
        </p:txBody>
      </p:sp>
      <p:sp>
        <p:nvSpPr>
          <p:cNvPr id="267" name="Google Shape;267;p48"/>
          <p:cNvSpPr txBox="1"/>
          <p:nvPr/>
        </p:nvSpPr>
        <p:spPr>
          <a:xfrm>
            <a:off x="4891463" y="2698781"/>
            <a:ext cx="3384000" cy="6057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(3) update variables in the graph </a:t>
            </a:r>
            <a:endParaRPr sz="1400"/>
          </a:p>
          <a:p>
            <a:pPr indent="0" lvl="0" marL="0" rtl="0">
              <a:spcBef>
                <a:spcPts val="0"/>
              </a:spcBef>
              <a:spcAft>
                <a:spcPts val="0"/>
              </a:spcAft>
              <a:buNone/>
            </a:pPr>
            <a:r>
              <a:rPr lang="en" sz="1400"/>
              <a:t>(and return values)</a:t>
            </a:r>
            <a:r>
              <a:rPr b="1" lang="en" sz="1400"/>
              <a:t> </a:t>
            </a:r>
            <a:endParaRPr b="1" sz="1400"/>
          </a:p>
          <a:p>
            <a:pPr indent="0" lvl="0" marL="0" rtl="0">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Placeholder </a:t>
            </a:r>
            <a:endParaRPr/>
          </a:p>
        </p:txBody>
      </p:sp>
      <p:pic>
        <p:nvPicPr>
          <p:cNvPr id="273" name="Google Shape;273;p49"/>
          <p:cNvPicPr preferRelativeResize="0"/>
          <p:nvPr/>
        </p:nvPicPr>
        <p:blipFill>
          <a:blip r:embed="rId3">
            <a:alphaModFix/>
          </a:blip>
          <a:stretch>
            <a:fillRect/>
          </a:stretch>
        </p:blipFill>
        <p:spPr>
          <a:xfrm>
            <a:off x="57150" y="2141339"/>
            <a:ext cx="9029704" cy="1727248"/>
          </a:xfrm>
          <a:prstGeom prst="rect">
            <a:avLst/>
          </a:prstGeom>
          <a:noFill/>
          <a:ln>
            <a:noFill/>
          </a:ln>
        </p:spPr>
      </p:pic>
      <p:sp>
        <p:nvSpPr>
          <p:cNvPr id="274" name="Google Shape;274;p49"/>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4"/>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32"/>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34" name="Google Shape;134;p32"/>
          <p:cNvSpPr txBox="1"/>
          <p:nvPr>
            <p:ph type="title"/>
          </p:nvPr>
        </p:nvSpPr>
        <p:spPr>
          <a:xfrm>
            <a:off x="0" y="286350"/>
            <a:ext cx="9073200" cy="1285800"/>
          </a:xfrm>
          <a:prstGeom prst="rect">
            <a:avLst/>
          </a:prstGeom>
        </p:spPr>
        <p:txBody>
          <a:bodyPr anchorCtr="0" anchor="b" bIns="34275" lIns="34275" spcFirstLastPara="1" rIns="34275" wrap="square" tIns="34275">
            <a:noAutofit/>
          </a:bodyPr>
          <a:lstStyle/>
          <a:p>
            <a:pPr indent="0" lvl="0" marL="0" rtl="0">
              <a:spcBef>
                <a:spcPts val="0"/>
              </a:spcBef>
              <a:spcAft>
                <a:spcPts val="0"/>
              </a:spcAft>
              <a:buNone/>
            </a:pPr>
            <a:r>
              <a:rPr lang="en"/>
              <a:t>Call for comments</a:t>
            </a:r>
            <a:endParaRPr/>
          </a:p>
          <a:p>
            <a:pPr indent="0" lvl="0" marL="0" rtl="0">
              <a:spcBef>
                <a:spcPts val="0"/>
              </a:spcBef>
              <a:spcAft>
                <a:spcPts val="0"/>
              </a:spcAft>
              <a:buNone/>
            </a:pPr>
            <a:r>
              <a:rPr lang="en" sz="2800"/>
              <a:t>Please feel free to add comments directly on these slides</a:t>
            </a:r>
            <a:endParaRPr sz="2800"/>
          </a:p>
          <a:p>
            <a:pPr indent="0" lvl="0" marL="0" rtl="0">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135" name="Google Shape;135;p32"/>
          <p:cNvSpPr txBox="1"/>
          <p:nvPr/>
        </p:nvSpPr>
        <p:spPr>
          <a:xfrm>
            <a:off x="5446800" y="4728475"/>
            <a:ext cx="4064700" cy="55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0"/>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TensorFlow Mechanics </a:t>
            </a:r>
            <a:endParaRPr/>
          </a:p>
        </p:txBody>
      </p:sp>
      <p:sp>
        <p:nvSpPr>
          <p:cNvPr id="280" name="Google Shape;280;p50"/>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feed data and run graph (operation)</a:t>
            </a:r>
            <a:br>
              <a:rPr lang="en" sz="1400"/>
            </a:br>
            <a:r>
              <a:rPr b="1" i="1" lang="en" sz="1400"/>
              <a:t>sess.run (op, feed_dict={x: x_data}) </a:t>
            </a:r>
            <a:endParaRPr b="1" i="1" sz="1400"/>
          </a:p>
          <a:p>
            <a:pPr indent="0" lvl="0" marL="0" rtl="0">
              <a:spcBef>
                <a:spcPts val="0"/>
              </a:spcBef>
              <a:spcAft>
                <a:spcPts val="0"/>
              </a:spcAft>
              <a:buNone/>
            </a:pPr>
            <a:r>
              <a:t/>
            </a:r>
            <a:endParaRPr sz="1400"/>
          </a:p>
        </p:txBody>
      </p:sp>
      <p:sp>
        <p:nvSpPr>
          <p:cNvPr id="281" name="Google Shape;281;p50"/>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a:spcBef>
                <a:spcPts val="0"/>
              </a:spcBef>
              <a:spcAft>
                <a:spcPts val="0"/>
              </a:spcAft>
              <a:buNone/>
            </a:pPr>
            <a:r>
              <a:rPr lang="en" sz="1400"/>
              <a:t>update variables </a:t>
            </a:r>
            <a:endParaRPr sz="1400"/>
          </a:p>
          <a:p>
            <a:pPr indent="0" lvl="0" marL="0" rtl="0">
              <a:spcBef>
                <a:spcPts val="0"/>
              </a:spcBef>
              <a:spcAft>
                <a:spcPts val="0"/>
              </a:spcAft>
              <a:buNone/>
            </a:pPr>
            <a:r>
              <a:rPr lang="en" sz="1400"/>
              <a:t>in the graph </a:t>
            </a:r>
            <a:endParaRPr sz="1400"/>
          </a:p>
          <a:p>
            <a:pPr indent="0" lvl="0" marL="0" rtl="0">
              <a:spcBef>
                <a:spcPts val="0"/>
              </a:spcBef>
              <a:spcAft>
                <a:spcPts val="0"/>
              </a:spcAft>
              <a:buNone/>
            </a:pPr>
            <a:r>
              <a:rPr lang="en" sz="1400"/>
              <a:t>(and return values)</a:t>
            </a:r>
            <a:r>
              <a:rPr b="1" lang="en" sz="1400"/>
              <a:t> </a:t>
            </a:r>
            <a:endParaRPr b="1" sz="1400"/>
          </a:p>
          <a:p>
            <a:pPr indent="0" lvl="0" marL="0" rtl="0">
              <a:spcBef>
                <a:spcPts val="0"/>
              </a:spcBef>
              <a:spcAft>
                <a:spcPts val="0"/>
              </a:spcAft>
              <a:buNone/>
            </a:pPr>
            <a:r>
              <a:t/>
            </a:r>
            <a:endParaRPr sz="1400"/>
          </a:p>
        </p:txBody>
      </p:sp>
      <p:grpSp>
        <p:nvGrpSpPr>
          <p:cNvPr id="282" name="Google Shape;282;p50"/>
          <p:cNvGrpSpPr/>
          <p:nvPr/>
        </p:nvGrpSpPr>
        <p:grpSpPr>
          <a:xfrm>
            <a:off x="2947675" y="1707149"/>
            <a:ext cx="4345525" cy="3285000"/>
            <a:chOff x="2322525" y="1302249"/>
            <a:chExt cx="4345525" cy="3285000"/>
          </a:xfrm>
        </p:grpSpPr>
        <p:pic>
          <p:nvPicPr>
            <p:cNvPr id="283" name="Google Shape;283;p5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84" name="Google Shape;284;p50"/>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85" name="Google Shape;285;p50"/>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86" name="Google Shape;286;p50"/>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287" name="Google Shape;287;p50"/>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288" name="Google Shape;288;p50"/>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Build graph </a:t>
            </a:r>
            <a:r>
              <a:rPr lang="en"/>
              <a:t>using</a:t>
            </a:r>
            <a:r>
              <a:rPr lang="en" sz="1400"/>
              <a:t> </a:t>
            </a:r>
            <a:endParaRPr sz="1400"/>
          </a:p>
          <a:p>
            <a:pPr indent="0" lvl="0" marL="0" rtl="0">
              <a:spcBef>
                <a:spcPts val="0"/>
              </a:spcBef>
              <a:spcAft>
                <a:spcPts val="0"/>
              </a:spcAft>
              <a:buNone/>
            </a:pPr>
            <a:r>
              <a:rPr lang="en" sz="1400"/>
              <a:t>TensorFlow operations</a:t>
            </a:r>
            <a:endParaRPr sz="1400"/>
          </a:p>
        </p:txBody>
      </p:sp>
      <p:pic>
        <p:nvPicPr>
          <p:cNvPr id="289" name="Google Shape;289;p50"/>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Everything is </a:t>
            </a:r>
            <a:r>
              <a:rPr b="1" lang="en"/>
              <a:t>Tensor</a:t>
            </a:r>
            <a:endParaRPr b="1"/>
          </a:p>
        </p:txBody>
      </p:sp>
      <p:pic>
        <p:nvPicPr>
          <p:cNvPr id="295" name="Google Shape;295;p51"/>
          <p:cNvPicPr preferRelativeResize="0"/>
          <p:nvPr/>
        </p:nvPicPr>
        <p:blipFill>
          <a:blip r:embed="rId3">
            <a:alphaModFix/>
          </a:blip>
          <a:stretch>
            <a:fillRect/>
          </a:stretch>
        </p:blipFill>
        <p:spPr>
          <a:xfrm>
            <a:off x="57150" y="1476970"/>
            <a:ext cx="9029697" cy="1656455"/>
          </a:xfrm>
          <a:prstGeom prst="rect">
            <a:avLst/>
          </a:prstGeom>
          <a:noFill/>
          <a:ln>
            <a:noFill/>
          </a:ln>
        </p:spPr>
      </p:pic>
      <p:sp>
        <p:nvSpPr>
          <p:cNvPr id="296" name="Google Shape;296;p51"/>
          <p:cNvSpPr txBox="1"/>
          <p:nvPr/>
        </p:nvSpPr>
        <p:spPr>
          <a:xfrm>
            <a:off x="3072000" y="3532925"/>
            <a:ext cx="3000000" cy="7002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rgbClr val="333333"/>
                </a:solidFill>
                <a:highlight>
                  <a:srgbClr val="FFFFFF"/>
                </a:highlight>
                <a:latin typeface="Consolas"/>
                <a:ea typeface="Consolas"/>
                <a:cs typeface="Consolas"/>
                <a:sym typeface="Consolas"/>
              </a:rPr>
              <a:t>t = tf.Constant([1., 2., 3.])</a:t>
            </a:r>
            <a:endParaRPr sz="1200">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 Ranks, Shapes, and Types</a:t>
            </a:r>
            <a:endParaRPr/>
          </a:p>
        </p:txBody>
      </p:sp>
      <p:sp>
        <p:nvSpPr>
          <p:cNvPr id="302" name="Google Shape;302;p52"/>
          <p:cNvSpPr txBox="1"/>
          <p:nvPr/>
        </p:nvSpPr>
        <p:spPr>
          <a:xfrm>
            <a:off x="2676525" y="4473769"/>
            <a:ext cx="6357900" cy="8484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800"/>
              <a:t>https://www.tensorflow.org/programmers_guide/dims_types</a:t>
            </a:r>
            <a:endParaRPr sz="1800"/>
          </a:p>
        </p:txBody>
      </p:sp>
      <p:pic>
        <p:nvPicPr>
          <p:cNvPr id="303" name="Google Shape;303;p52"/>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04" name="Google Shape;304;p52"/>
          <p:cNvPicPr preferRelativeResize="0"/>
          <p:nvPr/>
        </p:nvPicPr>
        <p:blipFill>
          <a:blip r:embed="rId4">
            <a:alphaModFix/>
          </a:blip>
          <a:stretch>
            <a:fillRect/>
          </a:stretch>
        </p:blipFill>
        <p:spPr>
          <a:xfrm>
            <a:off x="967978" y="1864514"/>
            <a:ext cx="7543800" cy="21645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3"/>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 Ranks, Shapes, and Types</a:t>
            </a:r>
            <a:endParaRPr/>
          </a:p>
        </p:txBody>
      </p:sp>
      <p:sp>
        <p:nvSpPr>
          <p:cNvPr id="310" name="Google Shape;310;p53"/>
          <p:cNvSpPr txBox="1"/>
          <p:nvPr/>
        </p:nvSpPr>
        <p:spPr>
          <a:xfrm>
            <a:off x="2676525" y="4473769"/>
            <a:ext cx="6357900" cy="8484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800"/>
              <a:t>https://www.tensorflow.org/programmers_guide/dims_types</a:t>
            </a:r>
            <a:endParaRPr sz="1800"/>
          </a:p>
        </p:txBody>
      </p:sp>
      <p:pic>
        <p:nvPicPr>
          <p:cNvPr id="311" name="Google Shape;311;p53"/>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12" name="Google Shape;312;p53"/>
          <p:cNvPicPr preferRelativeResize="0"/>
          <p:nvPr/>
        </p:nvPicPr>
        <p:blipFill>
          <a:blip r:embed="rId4">
            <a:alphaModFix/>
          </a:blip>
          <a:stretch>
            <a:fillRect/>
          </a:stretch>
        </p:blipFill>
        <p:spPr>
          <a:xfrm>
            <a:off x="620920" y="1882378"/>
            <a:ext cx="7902175" cy="22936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4"/>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 Ranks, Shapes, and Types</a:t>
            </a:r>
            <a:endParaRPr/>
          </a:p>
        </p:txBody>
      </p:sp>
      <p:sp>
        <p:nvSpPr>
          <p:cNvPr id="318" name="Google Shape;318;p54"/>
          <p:cNvSpPr txBox="1"/>
          <p:nvPr/>
        </p:nvSpPr>
        <p:spPr>
          <a:xfrm>
            <a:off x="2550050" y="4473775"/>
            <a:ext cx="6484500" cy="8484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a:t>https://www.quora.com/When-should-I-use-tf-float32-vs-tf-float64-in-TensorFlow</a:t>
            </a:r>
            <a:endParaRPr/>
          </a:p>
        </p:txBody>
      </p:sp>
      <p:pic>
        <p:nvPicPr>
          <p:cNvPr id="319" name="Google Shape;319;p54"/>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20" name="Google Shape;320;p54"/>
          <p:cNvPicPr preferRelativeResize="0"/>
          <p:nvPr/>
        </p:nvPicPr>
        <p:blipFill>
          <a:blip r:embed="rId4">
            <a:alphaModFix/>
          </a:blip>
          <a:stretch>
            <a:fillRect/>
          </a:stretch>
        </p:blipFill>
        <p:spPr>
          <a:xfrm>
            <a:off x="900113" y="1755572"/>
            <a:ext cx="7579519" cy="2457450"/>
          </a:xfrm>
          <a:prstGeom prst="rect">
            <a:avLst/>
          </a:prstGeom>
          <a:noFill/>
          <a:ln>
            <a:noFill/>
          </a:ln>
        </p:spPr>
      </p:pic>
      <p:sp>
        <p:nvSpPr>
          <p:cNvPr id="321" name="Google Shape;321;p54"/>
          <p:cNvSpPr txBox="1"/>
          <p:nvPr/>
        </p:nvSpPr>
        <p:spPr>
          <a:xfrm>
            <a:off x="996075" y="3909413"/>
            <a:ext cx="6304800" cy="8484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800"/>
              <a:t>...</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5"/>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TensorFlow Mechanics </a:t>
            </a:r>
            <a:endParaRPr/>
          </a:p>
        </p:txBody>
      </p:sp>
      <p:sp>
        <p:nvSpPr>
          <p:cNvPr id="327" name="Google Shape;327;p55"/>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feed data and run graph (operation)</a:t>
            </a:r>
            <a:br>
              <a:rPr lang="en" sz="1400"/>
            </a:br>
            <a:r>
              <a:rPr b="1" i="1" lang="en" sz="1400"/>
              <a:t>sess.run (op, feed_dict={x: x_data}) </a:t>
            </a:r>
            <a:endParaRPr b="1" i="1" sz="1400"/>
          </a:p>
          <a:p>
            <a:pPr indent="0" lvl="0" marL="0" rtl="0">
              <a:spcBef>
                <a:spcPts val="0"/>
              </a:spcBef>
              <a:spcAft>
                <a:spcPts val="0"/>
              </a:spcAft>
              <a:buNone/>
            </a:pPr>
            <a:r>
              <a:t/>
            </a:r>
            <a:endParaRPr sz="1400"/>
          </a:p>
        </p:txBody>
      </p:sp>
      <p:sp>
        <p:nvSpPr>
          <p:cNvPr id="328" name="Google Shape;328;p55"/>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update variables </a:t>
            </a:r>
            <a:endParaRPr sz="1400"/>
          </a:p>
          <a:p>
            <a:pPr indent="0" lvl="0" marL="0" rtl="0">
              <a:spcBef>
                <a:spcPts val="0"/>
              </a:spcBef>
              <a:spcAft>
                <a:spcPts val="0"/>
              </a:spcAft>
              <a:buNone/>
            </a:pPr>
            <a:r>
              <a:rPr lang="en" sz="1400"/>
              <a:t>in the graph </a:t>
            </a:r>
            <a:endParaRPr sz="1400"/>
          </a:p>
          <a:p>
            <a:pPr indent="0" lvl="0" marL="0" rtl="0">
              <a:spcBef>
                <a:spcPts val="0"/>
              </a:spcBef>
              <a:spcAft>
                <a:spcPts val="0"/>
              </a:spcAft>
              <a:buNone/>
            </a:pPr>
            <a:r>
              <a:rPr lang="en" sz="1400"/>
              <a:t>(and return values)</a:t>
            </a:r>
            <a:r>
              <a:rPr b="1" lang="en" sz="1400"/>
              <a:t> </a:t>
            </a:r>
            <a:endParaRPr b="1" sz="1400"/>
          </a:p>
          <a:p>
            <a:pPr indent="0" lvl="0" marL="0" rtl="0">
              <a:spcBef>
                <a:spcPts val="0"/>
              </a:spcBef>
              <a:spcAft>
                <a:spcPts val="0"/>
              </a:spcAft>
              <a:buNone/>
            </a:pPr>
            <a:r>
              <a:t/>
            </a:r>
            <a:endParaRPr sz="1400"/>
          </a:p>
        </p:txBody>
      </p:sp>
      <p:grpSp>
        <p:nvGrpSpPr>
          <p:cNvPr id="329" name="Google Shape;329;p55"/>
          <p:cNvGrpSpPr/>
          <p:nvPr/>
        </p:nvGrpSpPr>
        <p:grpSpPr>
          <a:xfrm>
            <a:off x="2947675" y="1707149"/>
            <a:ext cx="4345525" cy="3285000"/>
            <a:chOff x="2322525" y="1302249"/>
            <a:chExt cx="4345525" cy="3285000"/>
          </a:xfrm>
        </p:grpSpPr>
        <p:pic>
          <p:nvPicPr>
            <p:cNvPr id="330" name="Google Shape;330;p55"/>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331" name="Google Shape;331;p55"/>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332" name="Google Shape;332;p55"/>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333" name="Google Shape;333;p55"/>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334" name="Google Shape;334;p55"/>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335" name="Google Shape;335;p55"/>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400"/>
              <a:t>Build graph </a:t>
            </a:r>
            <a:r>
              <a:rPr lang="en"/>
              <a:t>using</a:t>
            </a:r>
            <a:r>
              <a:rPr lang="en" sz="1400"/>
              <a:t> </a:t>
            </a:r>
            <a:endParaRPr sz="1400"/>
          </a:p>
          <a:p>
            <a:pPr indent="0" lvl="0" marL="0" rtl="0">
              <a:spcBef>
                <a:spcPts val="0"/>
              </a:spcBef>
              <a:spcAft>
                <a:spcPts val="0"/>
              </a:spcAft>
              <a:buNone/>
            </a:pPr>
            <a:r>
              <a:rPr lang="en" sz="1400"/>
              <a:t>TensorFlow operations</a:t>
            </a:r>
            <a:endParaRPr sz="1400"/>
          </a:p>
        </p:txBody>
      </p:sp>
      <p:pic>
        <p:nvPicPr>
          <p:cNvPr id="336" name="Google Shape;336;p55"/>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6"/>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2</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Linear Regression</a:t>
            </a:r>
            <a:endParaRPr/>
          </a:p>
        </p:txBody>
      </p:sp>
      <p:sp>
        <p:nvSpPr>
          <p:cNvPr id="342" name="Google Shape;342;p56"/>
          <p:cNvSpPr txBox="1"/>
          <p:nvPr>
            <p:ph idx="1" type="body"/>
          </p:nvPr>
        </p:nvSpPr>
        <p:spPr>
          <a:xfrm>
            <a:off x="1812726" y="3197944"/>
            <a:ext cx="55185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&lt;hunkim+ml@gmail.com&gt;</a:t>
            </a:r>
            <a:endParaRPr/>
          </a:p>
        </p:txBody>
      </p:sp>
      <p:pic>
        <p:nvPicPr>
          <p:cNvPr id="343" name="Google Shape;343;p56"/>
          <p:cNvPicPr preferRelativeResize="0"/>
          <p:nvPr/>
        </p:nvPicPr>
        <p:blipFill>
          <a:blip r:embed="rId3">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57"/>
          <p:cNvPicPr preferRelativeResize="0"/>
          <p:nvPr/>
        </p:nvPicPr>
        <p:blipFill>
          <a:blip r:embed="rId3">
            <a:alphaModFix/>
          </a:blip>
          <a:stretch>
            <a:fillRect/>
          </a:stretch>
        </p:blipFill>
        <p:spPr>
          <a:xfrm>
            <a:off x="1539300" y="1999975"/>
            <a:ext cx="5143500" cy="209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spcBef>
                <a:spcPts val="0"/>
              </a:spcBef>
              <a:spcAft>
                <a:spcPts val="0"/>
              </a:spcAft>
              <a:buNone/>
            </a:pPr>
            <a:r>
              <a:rPr lang="en"/>
              <a:t>Variables</a:t>
            </a:r>
            <a:endParaRPr/>
          </a:p>
        </p:txBody>
      </p:sp>
      <p:sp>
        <p:nvSpPr>
          <p:cNvPr id="354" name="Google Shape;354;p58"/>
          <p:cNvSpPr txBox="1"/>
          <p:nvPr/>
        </p:nvSpPr>
        <p:spPr>
          <a:xfrm>
            <a:off x="3083719" y="4586288"/>
            <a:ext cx="6060300" cy="5931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800"/>
              <a:t>https://www.tensorflow.org/programmers_guide/variables</a:t>
            </a:r>
            <a:endParaRPr sz="1800"/>
          </a:p>
        </p:txBody>
      </p:sp>
      <p:pic>
        <p:nvPicPr>
          <p:cNvPr id="355" name="Google Shape;355;p58"/>
          <p:cNvPicPr preferRelativeResize="0"/>
          <p:nvPr/>
        </p:nvPicPr>
        <p:blipFill>
          <a:blip r:embed="rId3">
            <a:alphaModFix/>
          </a:blip>
          <a:stretch>
            <a:fillRect/>
          </a:stretch>
        </p:blipFill>
        <p:spPr>
          <a:xfrm>
            <a:off x="320991" y="1271588"/>
            <a:ext cx="8493018" cy="3364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41" name="Google Shape;141;p33"/>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42" name="Google Shape;142;p33"/>
          <p:cNvGrpSpPr/>
          <p:nvPr/>
        </p:nvGrpSpPr>
        <p:grpSpPr>
          <a:xfrm>
            <a:off x="-348127" y="87975"/>
            <a:ext cx="2543803" cy="1589522"/>
            <a:chOff x="-928337" y="234600"/>
            <a:chExt cx="6783474" cy="4238725"/>
          </a:xfrm>
        </p:grpSpPr>
        <p:pic>
          <p:nvPicPr>
            <p:cNvPr id="143" name="Google Shape;143;p33"/>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44" name="Google Shape;144;p33"/>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145" name="Google Shape;145;p33"/>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34"/>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51" name="Google Shape;151;p34"/>
          <p:cNvSpPr/>
          <p:nvPr/>
        </p:nvSpPr>
        <p:spPr>
          <a:xfrm>
            <a:off x="6099772" y="4770956"/>
            <a:ext cx="3021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35"/>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57" name="Google Shape;157;p35"/>
          <p:cNvSpPr txBox="1"/>
          <p:nvPr>
            <p:ph type="title"/>
          </p:nvPr>
        </p:nvSpPr>
        <p:spPr>
          <a:xfrm>
            <a:off x="0" y="286350"/>
            <a:ext cx="9073200" cy="1285800"/>
          </a:xfrm>
          <a:prstGeom prst="rect">
            <a:avLst/>
          </a:prstGeom>
        </p:spPr>
        <p:txBody>
          <a:bodyPr anchorCtr="0" anchor="b" bIns="34275" lIns="34275" spcFirstLastPara="1" rIns="34275" wrap="square" tIns="34275">
            <a:noAutofit/>
          </a:bodyPr>
          <a:lstStyle/>
          <a:p>
            <a:pPr indent="0" lvl="0" marL="0" rtl="0">
              <a:spcBef>
                <a:spcPts val="0"/>
              </a:spcBef>
              <a:spcAft>
                <a:spcPts val="0"/>
              </a:spcAft>
              <a:buNone/>
            </a:pPr>
            <a:r>
              <a:rPr lang="en"/>
              <a:t>Call for comments</a:t>
            </a:r>
            <a:endParaRPr/>
          </a:p>
          <a:p>
            <a:pPr indent="0" lvl="0" marL="0" rtl="0">
              <a:spcBef>
                <a:spcPts val="0"/>
              </a:spcBef>
              <a:spcAft>
                <a:spcPts val="0"/>
              </a:spcAft>
              <a:buNone/>
            </a:pPr>
            <a:r>
              <a:rPr lang="en" sz="2800"/>
              <a:t>Please feel free to add comments directly on these slides</a:t>
            </a:r>
            <a:endParaRPr sz="2800"/>
          </a:p>
          <a:p>
            <a:pPr indent="0" lvl="0" marL="0" rtl="0">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158" name="Google Shape;158;p35"/>
          <p:cNvSpPr txBox="1"/>
          <p:nvPr/>
        </p:nvSpPr>
        <p:spPr>
          <a:xfrm>
            <a:off x="5446800" y="4728475"/>
            <a:ext cx="4064700" cy="55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6"/>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64" name="Google Shape;164;p36"/>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65" name="Google Shape;165;p36"/>
          <p:cNvGrpSpPr/>
          <p:nvPr/>
        </p:nvGrpSpPr>
        <p:grpSpPr>
          <a:xfrm>
            <a:off x="-348127" y="87975"/>
            <a:ext cx="2543803" cy="1589522"/>
            <a:chOff x="-928337" y="234600"/>
            <a:chExt cx="6783474" cy="4238725"/>
          </a:xfrm>
        </p:grpSpPr>
        <p:pic>
          <p:nvPicPr>
            <p:cNvPr id="166" name="Google Shape;166;p36"/>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67" name="Google Shape;167;p36"/>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spcBef>
                  <a:spcPts val="0"/>
                </a:spcBef>
                <a:spcAft>
                  <a:spcPts val="0"/>
                </a:spcAft>
                <a:buNone/>
              </a:pPr>
              <a:r>
                <a:rPr lang="en" sz="1800"/>
                <a:t>With TF 1.0!</a:t>
              </a:r>
              <a:endParaRPr sz="1800"/>
            </a:p>
          </p:txBody>
        </p:sp>
      </p:grpSp>
      <p:pic>
        <p:nvPicPr>
          <p:cNvPr id="168" name="Google Shape;168;p36"/>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7"/>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74" name="Google Shape;174;p37"/>
          <p:cNvSpPr/>
          <p:nvPr/>
        </p:nvSpPr>
        <p:spPr>
          <a:xfrm>
            <a:off x="6099772" y="4770956"/>
            <a:ext cx="3021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8"/>
          <p:cNvSpPr txBox="1"/>
          <p:nvPr/>
        </p:nvSpPr>
        <p:spPr>
          <a:xfrm>
            <a:off x="5298534" y="4841494"/>
            <a:ext cx="3787200" cy="2457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100"/>
              <a:t>https://twitter.com/fchollet/status/830499993450450944/</a:t>
            </a:r>
            <a:endParaRPr sz="1100"/>
          </a:p>
        </p:txBody>
      </p:sp>
      <p:pic>
        <p:nvPicPr>
          <p:cNvPr id="180" name="Google Shape;180;p38"/>
          <p:cNvPicPr preferRelativeResize="0"/>
          <p:nvPr/>
        </p:nvPicPr>
        <p:blipFill>
          <a:blip r:embed="rId3">
            <a:alphaModFix/>
          </a:blip>
          <a:stretch>
            <a:fillRect/>
          </a:stretch>
        </p:blipFill>
        <p:spPr>
          <a:xfrm>
            <a:off x="1877902" y="1287848"/>
            <a:ext cx="5388212" cy="3307373"/>
          </a:xfrm>
          <a:prstGeom prst="rect">
            <a:avLst/>
          </a:prstGeom>
          <a:noFill/>
          <a:ln>
            <a:noFill/>
          </a:ln>
        </p:spPr>
      </p:pic>
      <p:sp>
        <p:nvSpPr>
          <p:cNvPr id="181" name="Google Shape;181;p38"/>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9"/>
          <p:cNvPicPr preferRelativeResize="0"/>
          <p:nvPr/>
        </p:nvPicPr>
        <p:blipFill>
          <a:blip r:embed="rId3">
            <a:alphaModFix/>
          </a:blip>
          <a:stretch>
            <a:fillRect/>
          </a:stretch>
        </p:blipFill>
        <p:spPr>
          <a:xfrm>
            <a:off x="57150" y="57150"/>
            <a:ext cx="8534064" cy="5029201"/>
          </a:xfrm>
          <a:prstGeom prst="rect">
            <a:avLst/>
          </a:prstGeom>
          <a:noFill/>
          <a:ln>
            <a:noFill/>
          </a:ln>
        </p:spPr>
      </p:pic>
      <p:sp>
        <p:nvSpPr>
          <p:cNvPr id="187" name="Google Shape;187;p39"/>
          <p:cNvSpPr txBox="1"/>
          <p:nvPr/>
        </p:nvSpPr>
        <p:spPr>
          <a:xfrm>
            <a:off x="5298534" y="4841494"/>
            <a:ext cx="3787200" cy="245700"/>
          </a:xfrm>
          <a:prstGeom prst="rect">
            <a:avLst/>
          </a:prstGeom>
          <a:noFill/>
          <a:ln>
            <a:noFill/>
          </a:ln>
        </p:spPr>
        <p:txBody>
          <a:bodyPr anchorCtr="0" anchor="ctr" bIns="34275" lIns="34275" spcFirstLastPara="1" rIns="34275" wrap="square" tIns="34275">
            <a:noAutofit/>
          </a:bodyPr>
          <a:lstStyle/>
          <a:p>
            <a:pPr indent="0" lvl="0" marL="0" rtl="0">
              <a:spcBef>
                <a:spcPts val="0"/>
              </a:spcBef>
              <a:spcAft>
                <a:spcPts val="0"/>
              </a:spcAft>
              <a:buNone/>
            </a:pPr>
            <a:r>
              <a:rPr lang="en" sz="1100"/>
              <a:t>https://twitter.com/fchollet/status/830499993450450944/</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